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24384000" cy="13716000"/>
  <p:notesSz cx="6858000" cy="9144000"/>
  <p:embeddedFontLst>
    <p:embeddedFont>
      <p:font typeface="Prompt-Light"/>
      <p:regular r:id="rId12"/>
    </p:embeddedFont>
    <p:embeddedFont>
      <p:font typeface="Prompt-Regular"/>
      <p:regular r:id="rId13"/>
    </p:embeddedFont>
    <p:embeddedFont>
      <p:font typeface="Pretendard Regular"/>
      <p:regular r:id="rId14"/>
    </p:embeddedFont>
    <p:embeddedFont>
      <p:font typeface="Pretendard Medium"/>
      <p:bold r:id="rId15"/>
    </p:embeddedFont>
    <p:embeddedFont>
      <p:font typeface="Pretendard Light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.fntdata" Type="http://schemas.openxmlformats.org/officeDocument/2006/relationships/font"/><Relationship Id="rId13" Target="fonts/font2.fntdata" Type="http://schemas.openxmlformats.org/officeDocument/2006/relationships/font"/><Relationship Id="rId14" Target="fonts/font3.fntdata" Type="http://schemas.openxmlformats.org/officeDocument/2006/relationships/font"/><Relationship Id="rId15" Target="fonts/font4.fntdata" Type="http://schemas.openxmlformats.org/officeDocument/2006/relationships/font"/><Relationship Id="rId16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Relationship Id="rId5" Target="../media/image12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6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7272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406400"/>
            <a:ext cx="19964400" cy="3530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749300"/>
            <a:ext cx="21374100" cy="252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1155700"/>
            <a:ext cx="22275800" cy="127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1562100"/>
            <a:ext cx="23215600" cy="12293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27200" y="2336800"/>
            <a:ext cx="16865600" cy="4508500"/>
          </a:xfrm>
          <a:prstGeom prst="rect">
            <a:avLst/>
          </a:prstGeom>
        </p:spPr>
        <p:txBody>
          <a:bodyPr anchor="ctr" rtlCol="false" lIns="0" tIns="322226" rIns="0" bIns="322226"/>
          <a:lstStyle/>
          <a:p>
            <a:pPr algn="l" lvl="0">
              <a:lnSpc>
                <a:spcPct val="99600"/>
              </a:lnSpc>
            </a:pPr>
            <a:r>
              <a:rPr lang="en" sz="25372" b="false" i="false" u="none" strike="noStrike" spc="507">
                <a:solidFill>
                  <a:srgbClr val="272727"/>
                </a:solidFill>
                <a:latin typeface="Prompt-Light"/>
              </a:rPr>
              <a:t>Portfolio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60400" y="12065000"/>
            <a:ext cx="9499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60400" y="11188700"/>
            <a:ext cx="94996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576300" y="10579100"/>
            <a:ext cx="3213100" cy="457200"/>
          </a:xfrm>
          <a:prstGeom prst="rect">
            <a:avLst/>
          </a:prstGeom>
        </p:spPr>
        <p:txBody>
          <a:bodyPr anchor="ctr" rtlCol="false" lIns="0" tIns="32592" rIns="0" bIns="32592"/>
          <a:lstStyle/>
          <a:p>
            <a:pPr algn="l" lvl="0">
              <a:lnSpc>
                <a:spcPct val="99600"/>
              </a:lnSpc>
            </a:pPr>
            <a:r>
              <a:rPr lang="en" sz="2566" b="false" i="false" u="none" strike="noStrike" spc="77">
                <a:solidFill>
                  <a:srgbClr val="272727"/>
                </a:solidFill>
                <a:latin typeface="Prompt-Regular"/>
              </a:rPr>
              <a:t>NAME.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69000" y="12293600"/>
            <a:ext cx="40386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56040"/>
              </a:lnSpc>
            </a:pPr>
            <a:r>
              <a:rPr lang="en" sz="2423" b="false" i="false" u="none" strike="noStrike" spc="73">
                <a:solidFill>
                  <a:srgbClr val="272727"/>
                </a:solidFill>
                <a:latin typeface="Pretendard Regular"/>
              </a:rPr>
              <a:t>chlwlstn4374@naver.com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76300" y="11417300"/>
            <a:ext cx="2984500" cy="457200"/>
          </a:xfrm>
          <a:prstGeom prst="rect">
            <a:avLst/>
          </a:prstGeom>
        </p:spPr>
        <p:txBody>
          <a:bodyPr anchor="ctr" rtlCol="false" lIns="0" tIns="32592" rIns="0" bIns="32592"/>
          <a:lstStyle/>
          <a:p>
            <a:pPr algn="l" lvl="0">
              <a:lnSpc>
                <a:spcPct val="99600"/>
              </a:lnSpc>
            </a:pPr>
            <a:r>
              <a:rPr lang="en" sz="2566" b="false" i="false" u="none" strike="noStrike" spc="77">
                <a:solidFill>
                  <a:srgbClr val="272727"/>
                </a:solidFill>
                <a:latin typeface="Prompt-Regular"/>
              </a:rPr>
              <a:t>Tel.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69000" y="11430000"/>
            <a:ext cx="40386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56040"/>
              </a:lnSpc>
            </a:pPr>
            <a:r>
              <a:rPr lang="en" sz="2423" b="false" i="false" u="none" strike="noStrike" spc="73">
                <a:solidFill>
                  <a:srgbClr val="272727"/>
                </a:solidFill>
                <a:latin typeface="Pretendard Regular"/>
              </a:rPr>
              <a:t>010-2798-7128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76300" y="12293600"/>
            <a:ext cx="2984500" cy="457200"/>
          </a:xfrm>
          <a:prstGeom prst="rect">
            <a:avLst/>
          </a:prstGeom>
        </p:spPr>
        <p:txBody>
          <a:bodyPr anchor="ctr" rtlCol="false" lIns="0" tIns="32592" rIns="0" bIns="32592"/>
          <a:lstStyle/>
          <a:p>
            <a:pPr algn="l" lvl="0">
              <a:lnSpc>
                <a:spcPct val="99600"/>
              </a:lnSpc>
            </a:pPr>
            <a:r>
              <a:rPr lang="en" sz="2566" b="false" i="false" u="none" strike="noStrike" spc="77">
                <a:solidFill>
                  <a:srgbClr val="272727"/>
                </a:solidFill>
                <a:latin typeface="Prompt-Regular"/>
              </a:rPr>
              <a:t>E-Mail.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69000" y="10579100"/>
            <a:ext cx="40386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56040"/>
              </a:lnSpc>
            </a:pPr>
            <a:r>
              <a:rPr lang="en" sz="2423" b="false" i="false" u="none" strike="noStrike" spc="73">
                <a:solidFill>
                  <a:srgbClr val="272727"/>
                </a:solidFill>
                <a:latin typeface="Pretendard Regular"/>
              </a:rPr>
              <a:t>Choi Jin Su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79600" y="6832600"/>
            <a:ext cx="9563100" cy="596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3333" b="false" i="false" u="none" strike="noStrike">
                <a:solidFill>
                  <a:srgbClr val="272727"/>
                </a:solidFill>
                <a:ea typeface="Pretendard Medium"/>
              </a:rPr>
              <a:t>안녕하세요</a:t>
            </a:r>
            <a:r>
              <a:rPr lang="en-US" sz="3333" b="false" i="false" u="none" strike="noStrike">
                <a:solidFill>
                  <a:srgbClr val="272727"/>
                </a:solidFill>
                <a:latin typeface="Pretendard Medium"/>
              </a:rPr>
              <a:t>. </a:t>
            </a:r>
            <a:r>
              <a:rPr lang="ko-KR" sz="3333" b="false" i="false" u="none" strike="noStrike">
                <a:solidFill>
                  <a:srgbClr val="272727"/>
                </a:solidFill>
                <a:ea typeface="Pretendard Medium"/>
              </a:rPr>
              <a:t>배움을</a:t>
            </a:r>
            <a:r>
              <a:rPr lang="en-US" sz="3333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272727"/>
                </a:solidFill>
                <a:ea typeface="Pretendard Medium"/>
              </a:rPr>
              <a:t>즐기는</a:t>
            </a:r>
            <a:r>
              <a:rPr lang="en-US" sz="3333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272727"/>
                </a:solidFill>
                <a:ea typeface="Pretendard Medium"/>
              </a:rPr>
              <a:t>웹개발자</a:t>
            </a:r>
            <a:r>
              <a:rPr lang="en-US" sz="3333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272727"/>
                </a:solidFill>
                <a:ea typeface="Pretendard Medium"/>
              </a:rPr>
              <a:t>최진수입니다</a:t>
            </a:r>
            <a:r>
              <a:rPr lang="en-US" sz="3333" b="false" i="false" u="none" strike="noStrike">
                <a:solidFill>
                  <a:srgbClr val="272727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5F5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" y="762000"/>
            <a:ext cx="22987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3700" y="1066800"/>
            <a:ext cx="635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355300" y="1066800"/>
            <a:ext cx="63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963400" y="1727200"/>
            <a:ext cx="8877300" cy="1416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" y="3695700"/>
            <a:ext cx="226060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79500" y="1117600"/>
            <a:ext cx="2362200" cy="330200"/>
          </a:xfrm>
          <a:prstGeom prst="rect">
            <a:avLst/>
          </a:prstGeom>
        </p:spPr>
        <p:txBody>
          <a:bodyPr anchor="ctr" rtlCol="false" lIns="0" tIns="23707" rIns="0" bIns="23707"/>
          <a:lstStyle/>
          <a:p>
            <a:pPr algn="l" lvl="0">
              <a:lnSpc>
                <a:spcPct val="99600"/>
              </a:lnSpc>
            </a:pPr>
            <a:r>
              <a:rPr lang="en" sz="1866" b="false" i="false" u="none" strike="noStrike" spc="1">
                <a:solidFill>
                  <a:srgbClr val="272727"/>
                </a:solidFill>
                <a:latin typeface="Prompt-Regular"/>
              </a:rPr>
              <a:t>Portfolio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10900" y="1117600"/>
            <a:ext cx="2362200" cy="330200"/>
          </a:xfrm>
          <a:prstGeom prst="rect">
            <a:avLst/>
          </a:prstGeom>
        </p:spPr>
        <p:txBody>
          <a:bodyPr anchor="ctr" rtlCol="false" lIns="0" tIns="23707" rIns="0" bIns="23707"/>
          <a:lstStyle/>
          <a:p>
            <a:pPr algn="ctr" lvl="0">
              <a:lnSpc>
                <a:spcPct val="99600"/>
              </a:lnSpc>
            </a:pPr>
            <a:r>
              <a:rPr lang="en" sz="1866" b="false" i="false" u="none" strike="noStrike" spc="1">
                <a:solidFill>
                  <a:srgbClr val="272727"/>
                </a:solidFill>
                <a:latin typeface="Prompt-Regular"/>
              </a:rPr>
              <a:t>Chapter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4900" y="5676900"/>
            <a:ext cx="9525000" cy="927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최신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웹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기술과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트렌드를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지속적으로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탐구하며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팀원들과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소통하고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협력해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혁신적이고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중심적인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서비스를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533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개발하겠습니다</a:t>
            </a:r>
            <a:r>
              <a:rPr lang="en-US" sz="2533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94900" y="8128000"/>
            <a:ext cx="6096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760200" y="7823200"/>
            <a:ext cx="4279900" cy="23241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32800"/>
              </a:lnSpc>
            </a:pPr>
            <a:r>
              <a:rPr lang="en" sz="2399" b="false" i="false" u="none" strike="noStrike">
                <a:solidFill>
                  <a:srgbClr val="272727"/>
                </a:solidFill>
                <a:latin typeface="Pretendard Light"/>
              </a:rPr>
              <a:t/>
            </a:r>
          </a:p>
          <a:p>
            <a:pPr algn="r" lvl="0">
              <a:lnSpc>
                <a:spcPct val="132800"/>
              </a:lnSpc>
            </a:pPr>
            <a:r>
              <a:rPr lang="ko-KR" sz="2399" b="false" i="false" u="none" strike="noStrike">
                <a:solidFill>
                  <a:srgbClr val="272727"/>
                </a:solidFill>
                <a:ea typeface="Pretendard Light"/>
              </a:rPr>
              <a:t>최</a:t>
            </a:r>
            <a:r>
              <a:rPr lang="en-US" sz="2399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272727"/>
                </a:solidFill>
                <a:ea typeface="Pretendard Light"/>
              </a:rPr>
              <a:t>진</a:t>
            </a:r>
            <a:r>
              <a:rPr lang="en-US" sz="2399" b="false" i="false" u="none" strike="noStrike">
                <a:solidFill>
                  <a:srgbClr val="272727"/>
                </a:solidFill>
                <a:latin typeface="Pretendard Light"/>
              </a:rPr>
              <a:t> </a:t>
            </a:r>
            <a:r>
              <a:rPr lang="ko-KR" sz="2399" b="false" i="false" u="none" strike="noStrike">
                <a:solidFill>
                  <a:srgbClr val="272727"/>
                </a:solidFill>
                <a:ea typeface="Pretendard Light"/>
              </a:rPr>
              <a:t>수</a:t>
            </a:r>
          </a:p>
          <a:p>
            <a:pPr algn="r" lvl="0">
              <a:lnSpc>
                <a:spcPct val="132800"/>
              </a:lnSpc>
            </a:pPr>
            <a:r>
              <a:rPr lang="en" sz="2399" b="false" i="false" u="none" strike="noStrike">
                <a:solidFill>
                  <a:srgbClr val="272727"/>
                </a:solidFill>
                <a:latin typeface="Pretendard Light"/>
              </a:rPr>
              <a:t>010.2798.7128</a:t>
            </a:r>
          </a:p>
          <a:p>
            <a:pPr algn="r" lvl="0">
              <a:lnSpc>
                <a:spcPct val="132800"/>
              </a:lnSpc>
            </a:pPr>
            <a:r>
              <a:rPr lang="en" sz="2399" b="false" i="false" u="none" strike="noStrike">
                <a:solidFill>
                  <a:srgbClr val="272727"/>
                </a:solidFill>
                <a:latin typeface="Pretendard Light"/>
              </a:rPr>
              <a:t>chlwlstn4374@naver.com</a:t>
            </a:r>
          </a:p>
          <a:p>
            <a:pPr algn="r" lvl="0">
              <a:lnSpc>
                <a:spcPct val="132800"/>
              </a:lnSpc>
            </a:pPr>
            <a:r>
              <a:rPr lang="en" sz="2133" b="false" i="false" u="none" strike="noStrike">
                <a:solidFill>
                  <a:srgbClr val="272727"/>
                </a:solidFill>
                <a:latin typeface="Pretendard Light"/>
              </a:rPr>
              <a:t>https://github.com/Oupside/PFTO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9200" y="7848600"/>
            <a:ext cx="1879600" cy="22733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5250"/>
              </a:lnSpc>
            </a:pPr>
            <a:r>
              <a:rPr lang="en" sz="2133" b="false" i="false" u="none" strike="noStrike">
                <a:solidFill>
                  <a:srgbClr val="272727"/>
                </a:solidFill>
                <a:latin typeface="Prompt-Regular"/>
              </a:rPr>
              <a:t/>
            </a:r>
          </a:p>
          <a:p>
            <a:pPr algn="l" lvl="0">
              <a:lnSpc>
                <a:spcPct val="145250"/>
              </a:lnSpc>
            </a:pPr>
            <a:r>
              <a:rPr lang="en" sz="2133" b="false" i="false" u="none" strike="noStrike">
                <a:solidFill>
                  <a:srgbClr val="272727"/>
                </a:solidFill>
                <a:latin typeface="Prompt-Regular"/>
              </a:rPr>
              <a:t>Name</a:t>
            </a:r>
          </a:p>
          <a:p>
            <a:pPr algn="l" lvl="0">
              <a:lnSpc>
                <a:spcPct val="145250"/>
              </a:lnSpc>
            </a:pPr>
            <a:r>
              <a:rPr lang="en" sz="2133" b="false" i="false" u="none" strike="noStrike">
                <a:solidFill>
                  <a:srgbClr val="272727"/>
                </a:solidFill>
                <a:latin typeface="Prompt-Regular"/>
              </a:rPr>
              <a:t>Tel</a:t>
            </a:r>
          </a:p>
          <a:p>
            <a:pPr algn="l" lvl="0">
              <a:lnSpc>
                <a:spcPct val="145250"/>
              </a:lnSpc>
            </a:pPr>
            <a:r>
              <a:rPr lang="en" sz="2133" b="false" i="false" u="none" strike="noStrike">
                <a:solidFill>
                  <a:srgbClr val="272727"/>
                </a:solidFill>
                <a:latin typeface="Prompt-Regular"/>
              </a:rPr>
              <a:t>E-mail</a:t>
            </a:r>
          </a:p>
          <a:p>
            <a:pPr algn="l" lvl="0">
              <a:lnSpc>
                <a:spcPct val="145250"/>
              </a:lnSpc>
            </a:pPr>
            <a:r>
              <a:rPr lang="en" sz="2133" b="false" i="false" u="none" strike="noStrike">
                <a:solidFill>
                  <a:srgbClr val="272727"/>
                </a:solidFill>
                <a:latin typeface="Prompt-Regular"/>
              </a:rPr>
              <a:t>GitHub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09200" y="7531100"/>
            <a:ext cx="4559300" cy="444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en" sz="2533" b="false" i="false" u="none" strike="noStrike" spc="76">
                <a:solidFill>
                  <a:srgbClr val="272727"/>
                </a:solidFill>
                <a:ea typeface="Pretendard Medium"/>
              </a:rPr>
              <a:t>프로필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13200" y="8128000"/>
            <a:ext cx="60960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478500" y="8534400"/>
            <a:ext cx="4279900" cy="9144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32800"/>
              </a:lnSpc>
            </a:pPr>
            <a:r>
              <a:rPr lang="ko-KR" sz="2399" b="false" i="false" u="none" strike="noStrike">
                <a:solidFill>
                  <a:srgbClr val="272727"/>
                </a:solidFill>
                <a:ea typeface="Pretendard Light"/>
              </a:rPr>
              <a:t>부경</a:t>
            </a:r>
            <a:r>
              <a:rPr lang="en-US" sz="2399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272727"/>
                </a:solidFill>
                <a:ea typeface="Pretendard Light"/>
              </a:rPr>
              <a:t>보건고등학교</a:t>
            </a:r>
            <a:r>
              <a:rPr lang="en-US" sz="2399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272727"/>
                </a:solidFill>
                <a:ea typeface="Pretendard Light"/>
              </a:rPr>
              <a:t>졸업</a:t>
            </a:r>
          </a:p>
          <a:p>
            <a:pPr algn="r" lvl="0">
              <a:lnSpc>
                <a:spcPct val="132800"/>
              </a:lnSpc>
            </a:pPr>
            <a:r>
              <a:rPr lang="ko-KR" sz="2399" b="false" i="false" u="none" strike="noStrike">
                <a:solidFill>
                  <a:srgbClr val="272727"/>
                </a:solidFill>
                <a:ea typeface="Pretendard Light"/>
              </a:rPr>
              <a:t>경남정보대</a:t>
            </a:r>
            <a:r>
              <a:rPr lang="en-US" sz="2399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272727"/>
                </a:solidFill>
                <a:ea typeface="Pretendard Light"/>
              </a:rPr>
              <a:t>컴퓨터학과</a:t>
            </a:r>
            <a:r>
              <a:rPr lang="en-US" sz="2399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272727"/>
                </a:solidFill>
                <a:ea typeface="Pretendard Light"/>
              </a:rPr>
              <a:t>졸업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27500" y="8559800"/>
            <a:ext cx="1879600" cy="850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5250"/>
              </a:lnSpc>
            </a:pPr>
            <a:r>
              <a:rPr lang="en" sz="2133" b="false" i="false" u="none" strike="noStrike">
                <a:solidFill>
                  <a:srgbClr val="272727"/>
                </a:solidFill>
                <a:latin typeface="Prompt-Regular"/>
              </a:rPr>
              <a:t>2019</a:t>
            </a:r>
          </a:p>
          <a:p>
            <a:pPr algn="l" lvl="0">
              <a:lnSpc>
                <a:spcPct val="145250"/>
              </a:lnSpc>
            </a:pPr>
            <a:r>
              <a:rPr lang="en" sz="2133" b="false" i="false" u="none" strike="noStrike">
                <a:solidFill>
                  <a:srgbClr val="272727"/>
                </a:solidFill>
                <a:latin typeface="Prompt-Regular"/>
              </a:rPr>
              <a:t>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827500" y="7531100"/>
            <a:ext cx="4559300" cy="444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en" sz="2533" b="false" i="false" u="none" strike="noStrike" spc="76">
                <a:solidFill>
                  <a:srgbClr val="272727"/>
                </a:solidFill>
                <a:ea typeface="Pretendard Medium"/>
              </a:rPr>
              <a:t>학력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94900" y="11023600"/>
            <a:ext cx="6096000" cy="2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760200" y="11468100"/>
            <a:ext cx="4279900" cy="8382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32800"/>
              </a:lnSpc>
            </a:pPr>
            <a:r>
              <a:rPr lang="en" sz="1999" b="false" i="false" u="none" strike="noStrike">
                <a:solidFill>
                  <a:srgbClr val="272727"/>
                </a:solidFill>
                <a:latin typeface="Pretendard Light"/>
              </a:rPr>
              <a:t>HTML, CSS, JS, React, TailwindCSS</a:t>
            </a:r>
          </a:p>
          <a:p>
            <a:pPr algn="r" lvl="0">
              <a:lnSpc>
                <a:spcPct val="132800"/>
              </a:lnSpc>
            </a:pPr>
            <a:r>
              <a:rPr lang="en" sz="2399" b="false" i="false" u="none" strike="noStrike">
                <a:solidFill>
                  <a:srgbClr val="272727"/>
                </a:solidFill>
                <a:latin typeface="Pretendard Light"/>
              </a:rPr>
              <a:t>CDN, MongoDB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09200" y="11455400"/>
            <a:ext cx="1879600" cy="850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5250"/>
              </a:lnSpc>
            </a:pPr>
            <a:r>
              <a:rPr lang="en" sz="2133" b="false" i="false" u="none" strike="noStrike">
                <a:solidFill>
                  <a:srgbClr val="272727"/>
                </a:solidFill>
                <a:latin typeface="Prompt-Regular"/>
              </a:rPr>
              <a:t>Front - end</a:t>
            </a:r>
          </a:p>
          <a:p>
            <a:pPr algn="l" lvl="0">
              <a:lnSpc>
                <a:spcPct val="145250"/>
              </a:lnSpc>
            </a:pPr>
            <a:r>
              <a:rPr lang="en" sz="2133" b="false" i="false" u="none" strike="noStrike">
                <a:solidFill>
                  <a:srgbClr val="272727"/>
                </a:solidFill>
                <a:latin typeface="Prompt-Regular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09200" y="10414000"/>
            <a:ext cx="4559300" cy="444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533" b="false" i="false" u="none" strike="noStrike" spc="76">
                <a:solidFill>
                  <a:srgbClr val="272727"/>
                </a:solidFill>
                <a:ea typeface="Pretendard Medium"/>
              </a:rPr>
              <a:t>기술</a:t>
            </a:r>
            <a:r>
              <a:rPr lang="en-US" sz="2533" b="false" i="false" u="none" strike="noStrike" spc="76">
                <a:solidFill>
                  <a:srgbClr val="272727"/>
                </a:solidFill>
                <a:latin typeface="Pretendard Medium"/>
              </a:rPr>
              <a:t> &amp; </a:t>
            </a:r>
            <a:r>
              <a:rPr lang="ko-KR" sz="2533" b="false" i="false" u="none" strike="noStrike" spc="76">
                <a:solidFill>
                  <a:srgbClr val="272727"/>
                </a:solidFill>
                <a:ea typeface="Pretendard Medium"/>
              </a:rPr>
              <a:t>스택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13200" y="11023600"/>
            <a:ext cx="6096000" cy="25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8478500" y="11188700"/>
            <a:ext cx="4279900" cy="13970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72727"/>
                </a:solidFill>
                <a:ea typeface="Pretendard Light"/>
              </a:rPr>
              <a:t>게임</a:t>
            </a:r>
            <a:r>
              <a:rPr lang="en-US" sz="2400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72727"/>
                </a:solidFill>
                <a:ea typeface="Pretendard Light"/>
              </a:rPr>
              <a:t>전적</a:t>
            </a:r>
            <a:r>
              <a:rPr lang="en-US" sz="2400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72727"/>
                </a:solidFill>
                <a:ea typeface="Pretendard Light"/>
              </a:rPr>
              <a:t>사이트</a:t>
            </a:r>
            <a:r>
              <a:rPr lang="en-US" sz="2400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72727"/>
                </a:solidFill>
                <a:ea typeface="Pretendard Light"/>
              </a:rPr>
              <a:t>개발</a:t>
            </a:r>
          </a:p>
          <a:p>
            <a:pPr algn="r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272727"/>
                </a:solidFill>
                <a:ea typeface="Pretendard Light"/>
              </a:rPr>
              <a:t>자기소개</a:t>
            </a:r>
            <a:r>
              <a:rPr lang="en-US" sz="2400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72727"/>
                </a:solidFill>
                <a:ea typeface="Pretendard Light"/>
              </a:rPr>
              <a:t>페이지</a:t>
            </a:r>
            <a:r>
              <a:rPr lang="en-US" sz="2400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72727"/>
                </a:solidFill>
                <a:ea typeface="Pretendard Light"/>
              </a:rPr>
              <a:t>제작</a:t>
            </a:r>
          </a:p>
          <a:p>
            <a:pPr algn="r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272727"/>
                </a:solidFill>
                <a:latin typeface="Pretendard Light"/>
              </a:rPr>
              <a:t>HTML </a:t>
            </a:r>
            <a:r>
              <a:rPr lang="ko-KR" sz="2400" b="false" i="false" u="none" strike="noStrike">
                <a:solidFill>
                  <a:srgbClr val="272727"/>
                </a:solidFill>
                <a:ea typeface="Pretendard Light"/>
              </a:rPr>
              <a:t>활용</a:t>
            </a:r>
            <a:r>
              <a:rPr lang="en-US" sz="2400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72727"/>
                </a:solidFill>
                <a:ea typeface="Pretendard Light"/>
              </a:rPr>
              <a:t>다양한</a:t>
            </a:r>
            <a:r>
              <a:rPr lang="en-US" sz="2400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72727"/>
                </a:solidFill>
                <a:ea typeface="Pretendard Light"/>
              </a:rPr>
              <a:t>사이트</a:t>
            </a:r>
            <a:r>
              <a:rPr lang="en-US" sz="2400" b="false" i="false" u="none" strike="noStrike">
                <a:solidFill>
                  <a:srgbClr val="272727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272727"/>
                </a:solidFill>
                <a:ea typeface="Pretendard Light"/>
              </a:rPr>
              <a:t>제작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827500" y="10414000"/>
            <a:ext cx="4559300" cy="444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en" sz="2533" b="false" i="false" u="none" strike="noStrike" spc="76">
                <a:solidFill>
                  <a:srgbClr val="272727"/>
                </a:solidFill>
                <a:ea typeface="Pretendard Medium"/>
              </a:rPr>
              <a:t>개발경험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37000" y="2146300"/>
            <a:ext cx="16510000" cy="1181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56040"/>
              </a:lnSpc>
            </a:pPr>
            <a:r>
              <a:rPr lang="ko-KR" sz="6666" b="false" i="false" u="none" strike="noStrike">
                <a:solidFill>
                  <a:srgbClr val="272727"/>
                </a:solidFill>
                <a:ea typeface="Pretendard Medium"/>
              </a:rPr>
              <a:t>안녕하세요</a:t>
            </a:r>
            <a:r>
              <a:rPr lang="en-US" sz="6666" b="false" i="false" u="none" strike="noStrike">
                <a:solidFill>
                  <a:srgbClr val="272727"/>
                </a:solidFill>
                <a:latin typeface="Pretendard Medium"/>
              </a:rPr>
              <a:t>. </a:t>
            </a:r>
            <a:r>
              <a:rPr lang="ko-KR" sz="6666" b="false" i="false" u="none" strike="noStrike">
                <a:solidFill>
                  <a:srgbClr val="272727"/>
                </a:solidFill>
                <a:ea typeface="Pretendard Medium"/>
              </a:rPr>
              <a:t>웹개발자</a:t>
            </a:r>
            <a:r>
              <a:rPr lang="en-US" sz="6666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6666" b="false" i="false" u="none" strike="noStrike">
                <a:solidFill>
                  <a:srgbClr val="272727"/>
                </a:solidFill>
                <a:ea typeface="Pretendard Medium"/>
              </a:rPr>
              <a:t>최진수입니다</a:t>
            </a:r>
            <a:r>
              <a:rPr lang="en-US" sz="6666" b="false" i="false" u="none" strike="noStrike">
                <a:solidFill>
                  <a:srgbClr val="272727"/>
                </a:solidFill>
                <a:latin typeface="Pretendard Medium"/>
              </a:rPr>
              <a:t>.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54200" y="4622800"/>
            <a:ext cx="6337300" cy="8140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5F5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" y="762000"/>
            <a:ext cx="22987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3700" y="1066800"/>
            <a:ext cx="635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355300" y="1066800"/>
            <a:ext cx="63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3695700"/>
            <a:ext cx="226060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9500" y="1117600"/>
            <a:ext cx="2362200" cy="330200"/>
          </a:xfrm>
          <a:prstGeom prst="rect">
            <a:avLst/>
          </a:prstGeom>
        </p:spPr>
        <p:txBody>
          <a:bodyPr anchor="ctr" rtlCol="false" lIns="0" tIns="23707" rIns="0" bIns="23707"/>
          <a:lstStyle/>
          <a:p>
            <a:pPr algn="l" lvl="0">
              <a:lnSpc>
                <a:spcPct val="99600"/>
              </a:lnSpc>
            </a:pPr>
            <a:r>
              <a:rPr lang="en" sz="1866" b="false" i="false" u="none" strike="noStrike" spc="1">
                <a:solidFill>
                  <a:srgbClr val="272727"/>
                </a:solidFill>
                <a:latin typeface="Prompt-Regular"/>
              </a:rPr>
              <a:t>Portfolio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10900" y="1117600"/>
            <a:ext cx="2362200" cy="330200"/>
          </a:xfrm>
          <a:prstGeom prst="rect">
            <a:avLst/>
          </a:prstGeom>
        </p:spPr>
        <p:txBody>
          <a:bodyPr anchor="ctr" rtlCol="false" lIns="0" tIns="23707" rIns="0" bIns="23707"/>
          <a:lstStyle/>
          <a:p>
            <a:pPr algn="ctr" lvl="0">
              <a:lnSpc>
                <a:spcPct val="99600"/>
              </a:lnSpc>
            </a:pPr>
            <a:r>
              <a:rPr lang="en" sz="1866" b="false" i="false" u="none" strike="noStrike" spc="1">
                <a:solidFill>
                  <a:srgbClr val="272727"/>
                </a:solidFill>
                <a:latin typeface="Prompt-Regular"/>
              </a:rPr>
              <a:t>Chapter 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700" y="5156200"/>
            <a:ext cx="8267700" cy="7327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" y="4978400"/>
            <a:ext cx="6731000" cy="457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051800" y="5156200"/>
            <a:ext cx="8267700" cy="732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26500" y="4978400"/>
            <a:ext cx="6731000" cy="4572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595600" y="5156200"/>
            <a:ext cx="8267700" cy="732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70300" y="4978400"/>
            <a:ext cx="6731000" cy="4572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46200" y="9867900"/>
            <a:ext cx="4546600" cy="520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유저</a:t>
            </a:r>
            <a:r>
              <a:rPr lang="en-US" sz="291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전적에</a:t>
            </a:r>
            <a:r>
              <a:rPr lang="en-US" sz="291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따른</a:t>
            </a:r>
            <a:r>
              <a:rPr lang="en-US" sz="291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정보</a:t>
            </a:r>
            <a:r>
              <a:rPr lang="en-US" sz="291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제공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200" y="10845800"/>
            <a:ext cx="6299200" cy="901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유저에게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어떤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정보들을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제공할까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고민을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길게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했고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팀원들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실시간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피드백으로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제작을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마쳤습니다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6200" y="11963400"/>
            <a:ext cx="6134100" cy="419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2381" b="false" i="false" u="none" strike="noStrike" spc="-48">
                <a:solidFill>
                  <a:srgbClr val="272727">
                    <a:alpha val="80000"/>
                  </a:srgbClr>
                </a:solidFill>
                <a:latin typeface="Pretendard Medium"/>
              </a:rPr>
              <a:t>Point : </a:t>
            </a:r>
            <a:r>
              <a:rPr lang="ko-KR" sz="2381" b="false" i="false" u="none" strike="noStrike" spc="-48">
                <a:solidFill>
                  <a:srgbClr val="272727">
                    <a:alpha val="80000"/>
                  </a:srgbClr>
                </a:solidFill>
                <a:ea typeface="Pretendard Medium"/>
              </a:rPr>
              <a:t>색감과</a:t>
            </a:r>
            <a:r>
              <a:rPr lang="en-US" sz="2381" b="false" i="false" u="none" strike="noStrike" spc="-48">
                <a:solidFill>
                  <a:srgbClr val="272727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2381" b="false" i="false" u="none" strike="noStrike" spc="-48">
                <a:solidFill>
                  <a:srgbClr val="272727">
                    <a:alpha val="80000"/>
                  </a:srgbClr>
                </a:solidFill>
                <a:ea typeface="Pretendard Medium"/>
              </a:rPr>
              <a:t>폰트에</a:t>
            </a:r>
            <a:r>
              <a:rPr lang="en-US" sz="2381" b="false" i="false" u="none" strike="noStrike" spc="-48">
                <a:solidFill>
                  <a:srgbClr val="272727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2381" b="false" i="false" u="none" strike="noStrike" spc="-48">
                <a:solidFill>
                  <a:srgbClr val="272727">
                    <a:alpha val="80000"/>
                  </a:srgbClr>
                </a:solidFill>
                <a:ea typeface="Pretendard Medium"/>
              </a:rPr>
              <a:t>포인트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6200" y="10553700"/>
            <a:ext cx="66040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890000" y="9867900"/>
            <a:ext cx="4546600" cy="520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상성</a:t>
            </a:r>
            <a:r>
              <a:rPr lang="en-US" sz="291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챔피언</a:t>
            </a:r>
            <a:r>
              <a:rPr lang="en-US" sz="291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목록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90000" y="10604500"/>
            <a:ext cx="6299200" cy="1397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유저의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모스트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픽에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따라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해당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시즌의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데이터를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통해</a:t>
            </a:r>
          </a:p>
          <a:p>
            <a:pPr algn="l" lvl="0">
              <a:lnSpc>
                <a:spcPct val="132800"/>
              </a:lnSpc>
            </a:pP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상대하기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어려운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챔프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쉬운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챔프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시너지가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좋은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챔프들을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선정해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유저들의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경쟁에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힘을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실어주었습니다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90000" y="11963400"/>
            <a:ext cx="6134100" cy="419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2381" b="false" i="false" u="none" strike="noStrike" spc="-48">
                <a:solidFill>
                  <a:srgbClr val="272727">
                    <a:alpha val="80000"/>
                  </a:srgbClr>
                </a:solidFill>
                <a:latin typeface="Pretendard Medium"/>
              </a:rPr>
              <a:t>Point : 1, 2, 3</a:t>
            </a:r>
            <a:r>
              <a:rPr lang="ko-KR" sz="2381" b="false" i="false" u="none" strike="noStrike" spc="-48">
                <a:solidFill>
                  <a:srgbClr val="272727">
                    <a:alpha val="80000"/>
                  </a:srgbClr>
                </a:solidFill>
                <a:ea typeface="Pretendard Medium"/>
              </a:rPr>
              <a:t>차까지</a:t>
            </a:r>
            <a:r>
              <a:rPr lang="en-US" sz="2381" b="false" i="false" u="none" strike="noStrike" spc="-48">
                <a:solidFill>
                  <a:srgbClr val="272727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2381" b="false" i="false" u="none" strike="noStrike" spc="-48">
                <a:solidFill>
                  <a:srgbClr val="272727">
                    <a:alpha val="80000"/>
                  </a:srgbClr>
                </a:solidFill>
                <a:ea typeface="Pretendard Medium"/>
              </a:rPr>
              <a:t>디자인을</a:t>
            </a:r>
            <a:r>
              <a:rPr lang="en-US" sz="2381" b="false" i="false" u="none" strike="noStrike" spc="-48">
                <a:solidFill>
                  <a:srgbClr val="272727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2381" b="false" i="false" u="none" strike="noStrike" spc="-48">
                <a:solidFill>
                  <a:srgbClr val="272727">
                    <a:alpha val="80000"/>
                  </a:srgbClr>
                </a:solidFill>
                <a:ea typeface="Pretendard Medium"/>
              </a:rPr>
              <a:t>수정</a:t>
            </a:r>
            <a:r>
              <a:rPr lang="en-US" sz="2381" b="false" i="false" u="none" strike="noStrike" spc="-48">
                <a:solidFill>
                  <a:srgbClr val="272727">
                    <a:alpha val="80000"/>
                  </a:srgbClr>
                </a:solidFill>
                <a:latin typeface="Pretendard Medium"/>
              </a:rPr>
              <a:t>. </a:t>
            </a:r>
            <a:r>
              <a:rPr lang="ko-KR" sz="2381" b="false" i="false" u="none" strike="noStrike" spc="-48">
                <a:solidFill>
                  <a:srgbClr val="272727">
                    <a:alpha val="80000"/>
                  </a:srgbClr>
                </a:solidFill>
                <a:ea typeface="Pretendard Medium"/>
              </a:rPr>
              <a:t>색감에</a:t>
            </a:r>
            <a:r>
              <a:rPr lang="en-US" sz="2381" b="false" i="false" u="none" strike="noStrike" spc="-48">
                <a:solidFill>
                  <a:srgbClr val="272727">
                    <a:alpha val="80000"/>
                  </a:srgbClr>
                </a:solidFill>
                <a:latin typeface="Pretendard Medium"/>
              </a:rPr>
              <a:t> </a:t>
            </a:r>
            <a:r>
              <a:rPr lang="ko-KR" sz="2381" b="false" i="false" u="none" strike="noStrike" spc="-48">
                <a:solidFill>
                  <a:srgbClr val="272727">
                    <a:alpha val="80000"/>
                  </a:srgbClr>
                </a:solidFill>
                <a:ea typeface="Pretendard Medium"/>
              </a:rPr>
              <a:t>포인트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90000" y="10553700"/>
            <a:ext cx="66040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6433800" y="9867900"/>
            <a:ext cx="4546600" cy="520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en" sz="2910" b="false" i="false" u="none" strike="noStrike">
                <a:solidFill>
                  <a:srgbClr val="272727"/>
                </a:solidFill>
                <a:latin typeface="Pretendard Medium"/>
              </a:rPr>
              <a:t>DB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433800" y="10845800"/>
            <a:ext cx="6299200" cy="901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아이콘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이미지들을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저장할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CDN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연동</a:t>
            </a:r>
          </a:p>
          <a:p>
            <a:pPr algn="l" lvl="0">
              <a:lnSpc>
                <a:spcPct val="132800"/>
              </a:lnSpc>
            </a:pP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유저들의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정보를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보관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관리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할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DB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사이트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연동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433800" y="11963400"/>
            <a:ext cx="6134100" cy="419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en-US" sz="2381" b="false" i="false" u="none" strike="noStrike" spc="-48">
                <a:solidFill>
                  <a:srgbClr val="272727">
                    <a:alpha val="80000"/>
                  </a:srgbClr>
                </a:solidFill>
                <a:latin typeface="Pretendard Medium"/>
              </a:rPr>
              <a:t>Point : API </a:t>
            </a:r>
            <a:r>
              <a:rPr lang="ko-KR" sz="2381" b="false" i="false" u="none" strike="noStrike" spc="-48">
                <a:solidFill>
                  <a:srgbClr val="272727">
                    <a:alpha val="80000"/>
                  </a:srgbClr>
                </a:solidFill>
                <a:ea typeface="Pretendard Medium"/>
              </a:rPr>
              <a:t>연동</a:t>
            </a:r>
            <a:r>
              <a:rPr lang="en-US" sz="2381" b="false" i="false" u="none" strike="noStrike" spc="-48">
                <a:solidFill>
                  <a:srgbClr val="272727">
                    <a:alpha val="80000"/>
                  </a:srgbClr>
                </a:solidFill>
                <a:latin typeface="Pretendard Medium"/>
              </a:rPr>
              <a:t>, Hash</a:t>
            </a:r>
            <a:r>
              <a:rPr lang="ko-KR" sz="2381" b="false" i="false" u="none" strike="noStrike" spc="-48">
                <a:solidFill>
                  <a:srgbClr val="272727">
                    <a:alpha val="80000"/>
                  </a:srgbClr>
                </a:solidFill>
                <a:ea typeface="Pretendard Medium"/>
              </a:rPr>
              <a:t>변환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433800" y="10553700"/>
            <a:ext cx="66040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937000" y="2146300"/>
            <a:ext cx="16510000" cy="1181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56040"/>
              </a:lnSpc>
            </a:pPr>
            <a:r>
              <a:rPr lang="ko-KR" sz="6666" b="false" i="false" u="none" strike="noStrike">
                <a:solidFill>
                  <a:srgbClr val="272727"/>
                </a:solidFill>
                <a:ea typeface="Pretendard Medium"/>
              </a:rPr>
              <a:t>프로젝트</a:t>
            </a:r>
            <a:r>
              <a:rPr lang="en-US" sz="6666" b="false" i="false" u="none" strike="noStrike">
                <a:solidFill>
                  <a:srgbClr val="272727"/>
                </a:solidFill>
                <a:latin typeface="Pretendard Medium"/>
              </a:rPr>
              <a:t> 1 : </a:t>
            </a:r>
            <a:r>
              <a:rPr lang="ko-KR" sz="6666" b="false" i="false" u="none" strike="noStrike">
                <a:solidFill>
                  <a:srgbClr val="272727"/>
                </a:solidFill>
                <a:ea typeface="Pretendard Medium"/>
              </a:rPr>
              <a:t>게임전적</a:t>
            </a:r>
            <a:r>
              <a:rPr lang="en-US" sz="6666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6666" b="false" i="false" u="none" strike="noStrike">
                <a:solidFill>
                  <a:srgbClr val="272727"/>
                </a:solidFill>
                <a:ea typeface="Pretendard Medium"/>
              </a:rPr>
              <a:t>사이트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5F5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" y="762000"/>
            <a:ext cx="22987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3700" y="1066800"/>
            <a:ext cx="635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355300" y="1066800"/>
            <a:ext cx="63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3695700"/>
            <a:ext cx="226060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9500" y="1117600"/>
            <a:ext cx="2362200" cy="330200"/>
          </a:xfrm>
          <a:prstGeom prst="rect">
            <a:avLst/>
          </a:prstGeom>
        </p:spPr>
        <p:txBody>
          <a:bodyPr anchor="ctr" rtlCol="false" lIns="0" tIns="23707" rIns="0" bIns="23707"/>
          <a:lstStyle/>
          <a:p>
            <a:pPr algn="l" lvl="0">
              <a:lnSpc>
                <a:spcPct val="99600"/>
              </a:lnSpc>
            </a:pPr>
            <a:r>
              <a:rPr lang="en" sz="1866" b="false" i="false" u="none" strike="noStrike" spc="1">
                <a:solidFill>
                  <a:srgbClr val="272727"/>
                </a:solidFill>
                <a:latin typeface="Prompt-Regular"/>
              </a:rPr>
              <a:t>Portfolio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10900" y="1117600"/>
            <a:ext cx="2362200" cy="330200"/>
          </a:xfrm>
          <a:prstGeom prst="rect">
            <a:avLst/>
          </a:prstGeom>
        </p:spPr>
        <p:txBody>
          <a:bodyPr anchor="ctr" rtlCol="false" lIns="0" tIns="23707" rIns="0" bIns="23707"/>
          <a:lstStyle/>
          <a:p>
            <a:pPr algn="ctr" lvl="0">
              <a:lnSpc>
                <a:spcPct val="99600"/>
              </a:lnSpc>
            </a:pPr>
            <a:r>
              <a:rPr lang="en" sz="1866" b="false" i="false" u="none" strike="noStrike" spc="1">
                <a:solidFill>
                  <a:srgbClr val="272727"/>
                </a:solidFill>
                <a:latin typeface="Prompt-Regular"/>
              </a:rPr>
              <a:t>Chapter 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700" y="5156200"/>
            <a:ext cx="8267700" cy="7327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051800" y="5156200"/>
            <a:ext cx="8267700" cy="7327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595600" y="5156200"/>
            <a:ext cx="8267700" cy="732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6200" y="8547100"/>
            <a:ext cx="6604000" cy="397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34200" y="5448300"/>
            <a:ext cx="952500" cy="952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46200" y="5626100"/>
            <a:ext cx="4546600" cy="520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이미지</a:t>
            </a:r>
            <a:r>
              <a:rPr lang="en-US" sz="291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슬라이드</a:t>
            </a:r>
            <a:r>
              <a:rPr lang="en-US" sz="291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6200" y="6604000"/>
            <a:ext cx="6299200" cy="901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메인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페이지에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이미지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3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가지를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넣고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일정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시간마다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자동으로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다른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이미지를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보여주는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기능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넣어봤습니다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6200" y="6311900"/>
            <a:ext cx="66040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90000" y="8547100"/>
            <a:ext cx="6604000" cy="3975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65300" y="5448300"/>
            <a:ext cx="952500" cy="952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890000" y="5626100"/>
            <a:ext cx="4546600" cy="520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시인성</a:t>
            </a:r>
            <a:r>
              <a:rPr lang="en-US" sz="291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확대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90000" y="6362700"/>
            <a:ext cx="6299200" cy="1397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문의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페이지에서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한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눈에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들어오는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정보량을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늘리기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위해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게시판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디자인을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최대한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축소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깔끔함을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유지했습니다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00" y="6311900"/>
            <a:ext cx="6604000" cy="1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433800" y="8547100"/>
            <a:ext cx="6604000" cy="3975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009100" y="5448300"/>
            <a:ext cx="952500" cy="952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6433800" y="5626100"/>
            <a:ext cx="4546600" cy="520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편의성</a:t>
            </a:r>
            <a:r>
              <a:rPr lang="en-US" sz="291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10" b="false" i="false" u="none" strike="noStrike">
                <a:solidFill>
                  <a:srgbClr val="272727"/>
                </a:solidFill>
                <a:ea typeface="Pretendard Medium"/>
              </a:rPr>
              <a:t>제공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433800" y="6604000"/>
            <a:ext cx="6299200" cy="901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32800"/>
              </a:lnSpc>
            </a:pP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문의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작성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다음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페이지로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넘어가는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일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없이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팝업창으로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작성할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있도록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381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만들어봤습니다</a:t>
            </a:r>
            <a:r>
              <a:rPr lang="en-US" sz="2381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33800" y="6311900"/>
            <a:ext cx="66040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937000" y="2146300"/>
            <a:ext cx="16510000" cy="1181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56040"/>
              </a:lnSpc>
            </a:pPr>
            <a:r>
              <a:rPr lang="ko-KR" sz="6666" b="false" i="false" u="none" strike="noStrike">
                <a:solidFill>
                  <a:srgbClr val="272727"/>
                </a:solidFill>
                <a:ea typeface="Pretendard Medium"/>
              </a:rPr>
              <a:t>프로젝트</a:t>
            </a:r>
            <a:r>
              <a:rPr lang="en-US" sz="6666" b="false" i="false" u="none" strike="noStrike">
                <a:solidFill>
                  <a:srgbClr val="272727"/>
                </a:solidFill>
                <a:latin typeface="Pretendard Medium"/>
              </a:rPr>
              <a:t> 2 : </a:t>
            </a:r>
            <a:r>
              <a:rPr lang="ko-KR" sz="6666" b="false" i="false" u="none" strike="noStrike">
                <a:solidFill>
                  <a:srgbClr val="272727"/>
                </a:solidFill>
                <a:ea typeface="Pretendard Medium"/>
              </a:rPr>
              <a:t>인테리어</a:t>
            </a:r>
            <a:r>
              <a:rPr lang="en-US" sz="6666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6666" b="false" i="false" u="none" strike="noStrike">
                <a:solidFill>
                  <a:srgbClr val="272727"/>
                </a:solidFill>
                <a:ea typeface="Pretendard Medium"/>
              </a:rPr>
              <a:t>사이트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5F5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" y="762000"/>
            <a:ext cx="22987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3700" y="1066800"/>
            <a:ext cx="635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355300" y="1066800"/>
            <a:ext cx="635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3695700"/>
            <a:ext cx="226060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9500" y="1117600"/>
            <a:ext cx="2362200" cy="330200"/>
          </a:xfrm>
          <a:prstGeom prst="rect">
            <a:avLst/>
          </a:prstGeom>
        </p:spPr>
        <p:txBody>
          <a:bodyPr anchor="ctr" rtlCol="false" lIns="0" tIns="23707" rIns="0" bIns="23707"/>
          <a:lstStyle/>
          <a:p>
            <a:pPr algn="l" lvl="0">
              <a:lnSpc>
                <a:spcPct val="99600"/>
              </a:lnSpc>
            </a:pPr>
            <a:r>
              <a:rPr lang="en" sz="1866" b="false" i="false" u="none" strike="noStrike" spc="1">
                <a:solidFill>
                  <a:srgbClr val="272727"/>
                </a:solidFill>
                <a:latin typeface="Prompt-Regular"/>
              </a:rPr>
              <a:t>Portfolio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10900" y="1117600"/>
            <a:ext cx="2362200" cy="330200"/>
          </a:xfrm>
          <a:prstGeom prst="rect">
            <a:avLst/>
          </a:prstGeom>
        </p:spPr>
        <p:txBody>
          <a:bodyPr anchor="ctr" rtlCol="false" lIns="0" tIns="23707" rIns="0" bIns="23707"/>
          <a:lstStyle/>
          <a:p>
            <a:pPr algn="ctr" lvl="0">
              <a:lnSpc>
                <a:spcPct val="99600"/>
              </a:lnSpc>
            </a:pPr>
            <a:r>
              <a:rPr lang="en" sz="1866" b="false" i="false" u="none" strike="noStrike" spc="1">
                <a:solidFill>
                  <a:srgbClr val="272727"/>
                </a:solidFill>
                <a:latin typeface="Prompt-Regular"/>
              </a:rPr>
              <a:t>Chapter 5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" y="7112000"/>
            <a:ext cx="8724900" cy="591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547600" y="2451100"/>
            <a:ext cx="8699500" cy="12623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87500" y="4152900"/>
            <a:ext cx="4241800" cy="520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272727"/>
                </a:solidFill>
                <a:ea typeface="Pretendard Medium"/>
              </a:rPr>
              <a:t>팀원들과의</a:t>
            </a:r>
            <a:r>
              <a:rPr lang="en-US" sz="2933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272727"/>
                </a:solidFill>
                <a:ea typeface="Pretendard Medium"/>
              </a:rPr>
              <a:t>야간</a:t>
            </a:r>
            <a:r>
              <a:rPr lang="en-US" sz="2933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272727"/>
                </a:solidFill>
                <a:ea typeface="Pretendard Medium"/>
              </a:rPr>
              <a:t>작업</a:t>
            </a:r>
            <a:r>
              <a:rPr lang="en-US" sz="2933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272727"/>
                </a:solidFill>
                <a:ea typeface="Pretendard Medium"/>
              </a:rPr>
              <a:t>후기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68300" y="6858000"/>
            <a:ext cx="7645400" cy="2616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9400"/>
              </a:lnSpc>
            </a:pP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최신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기술을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탐구하며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팀과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협력해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혁신적이고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중심적인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서비스를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개발하고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꾸준한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자기개발을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통해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조직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목표와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사용자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경험을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함께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실현하는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개발자로</a:t>
            </a:r>
            <a:r>
              <a:rPr lang="en-US" sz="302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02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성장하겠습니다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76300" y="5194300"/>
            <a:ext cx="6642100" cy="520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2933" b="false" i="false" u="none" strike="noStrike">
                <a:solidFill>
                  <a:srgbClr val="272727"/>
                </a:solidFill>
                <a:ea typeface="Pretendard Medium"/>
              </a:rPr>
              <a:t>개발을</a:t>
            </a:r>
            <a:r>
              <a:rPr lang="en-US" sz="2933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272727"/>
                </a:solidFill>
                <a:ea typeface="Pretendard Medium"/>
              </a:rPr>
              <a:t>대하는</a:t>
            </a:r>
            <a:r>
              <a:rPr lang="en-US" sz="2933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272727"/>
                </a:solidFill>
                <a:ea typeface="Pretendard Medium"/>
              </a:rPr>
              <a:t>태도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31800" y="6019800"/>
            <a:ext cx="7531100" cy="381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937000" y="2146300"/>
            <a:ext cx="16510000" cy="1181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56040"/>
              </a:lnSpc>
            </a:pPr>
            <a:r>
              <a:rPr lang="ko-KR" sz="6666" b="false" i="false" u="none" strike="noStrike">
                <a:solidFill>
                  <a:srgbClr val="272727"/>
                </a:solidFill>
                <a:ea typeface="Pretendard Medium"/>
              </a:rPr>
              <a:t>프로젝트</a:t>
            </a:r>
            <a:r>
              <a:rPr lang="en-US" sz="6666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6666" b="false" i="false" u="none" strike="noStrike">
                <a:solidFill>
                  <a:srgbClr val="272727"/>
                </a:solidFill>
                <a:ea typeface="Pretendard Medium"/>
              </a:rPr>
              <a:t>후기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6700" y="5219700"/>
            <a:ext cx="8674100" cy="1422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9400"/>
              </a:lnSpc>
            </a:pP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팀원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간의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불화로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개발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진행이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늦어지는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일을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겪었습니다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일로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팀원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간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소통이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매우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중요하다는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걸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느낄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있었고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개발에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있어서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소통은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빼놓을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없다고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생각하고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프로젝트를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3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끝마쳤습니다</a:t>
            </a:r>
            <a:r>
              <a:rPr lang="en-US" sz="223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7272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92000" y="419100"/>
            <a:ext cx="10845800" cy="184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0" y="571500"/>
            <a:ext cx="11747500" cy="143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0" y="736600"/>
            <a:ext cx="122047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01600" y="1041400"/>
            <a:ext cx="24638000" cy="12814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06500" y="4495800"/>
            <a:ext cx="5295900" cy="6604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3733" b="false" i="false" u="none" strike="noStrike">
                <a:solidFill>
                  <a:srgbClr val="272727"/>
                </a:solidFill>
                <a:ea typeface="Pretendard Medium"/>
              </a:rPr>
              <a:t>검토해주셔서</a:t>
            </a:r>
            <a:r>
              <a:rPr lang="en-US" sz="3733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72727"/>
                </a:solidFill>
                <a:ea typeface="Pretendard Medium"/>
              </a:rPr>
              <a:t>감사합니다</a:t>
            </a:r>
            <a:r>
              <a:rPr lang="en-US" sz="3733" b="false" i="false" u="none" strike="noStrike">
                <a:solidFill>
                  <a:srgbClr val="272727"/>
                </a:solidFill>
                <a:latin typeface="Pretendard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6500" y="5524500"/>
            <a:ext cx="9969500" cy="927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자기개발을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멈추지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않고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조직의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목표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달성을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위해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최선을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다하는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개발자가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499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되겠습니다</a:t>
            </a:r>
            <a:r>
              <a:rPr lang="en-US" sz="2499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6500" y="7073900"/>
            <a:ext cx="9906000" cy="5689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42000" y="7366000"/>
            <a:ext cx="127000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246100" y="8153400"/>
            <a:ext cx="10033000" cy="2260600"/>
          </a:xfrm>
          <a:prstGeom prst="rect">
            <a:avLst/>
          </a:prstGeom>
        </p:spPr>
        <p:txBody>
          <a:bodyPr anchor="ctr" rtlCol="false" lIns="0" tIns="322809" rIns="0" bIns="322809"/>
          <a:lstStyle/>
          <a:p>
            <a:pPr algn="ctr" lvl="0">
              <a:lnSpc>
                <a:spcPct val="83000"/>
              </a:lnSpc>
            </a:pPr>
            <a:r>
              <a:rPr lang="en" sz="12709" b="false" i="false" u="none" strike="noStrike">
                <a:solidFill>
                  <a:srgbClr val="272727"/>
                </a:solidFill>
                <a:latin typeface="Prompt-Light"/>
              </a:rPr>
              <a:t>Thank You!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55700" y="12077700"/>
            <a:ext cx="88900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55700" y="11252200"/>
            <a:ext cx="8890000" cy="25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058900" y="10680700"/>
            <a:ext cx="3009900" cy="431800"/>
          </a:xfrm>
          <a:prstGeom prst="rect">
            <a:avLst/>
          </a:prstGeom>
        </p:spPr>
        <p:txBody>
          <a:bodyPr anchor="ctr" rtlCol="false" lIns="0" tIns="30480" rIns="0" bIns="30480"/>
          <a:lstStyle/>
          <a:p>
            <a:pPr algn="l" lvl="0">
              <a:lnSpc>
                <a:spcPct val="99600"/>
              </a:lnSpc>
            </a:pPr>
            <a:r>
              <a:rPr lang="en" sz="2400" b="false" i="false" u="none" strike="noStrike" spc="72">
                <a:solidFill>
                  <a:srgbClr val="272727"/>
                </a:solidFill>
                <a:latin typeface="Prompt-Regular"/>
              </a:rPr>
              <a:t>NAME.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821400" y="12293600"/>
            <a:ext cx="3771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56040"/>
              </a:lnSpc>
            </a:pPr>
            <a:r>
              <a:rPr lang="en" sz="2266" b="false" i="false" u="none" strike="noStrike" spc="68">
                <a:solidFill>
                  <a:srgbClr val="272727"/>
                </a:solidFill>
                <a:latin typeface="Pretendard Regular"/>
              </a:rPr>
              <a:t>chlwlstn4374@naver.com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58900" y="11468100"/>
            <a:ext cx="2794000" cy="431800"/>
          </a:xfrm>
          <a:prstGeom prst="rect">
            <a:avLst/>
          </a:prstGeom>
        </p:spPr>
        <p:txBody>
          <a:bodyPr anchor="ctr" rtlCol="false" lIns="0" tIns="30480" rIns="0" bIns="30480"/>
          <a:lstStyle/>
          <a:p>
            <a:pPr algn="l" lvl="0">
              <a:lnSpc>
                <a:spcPct val="99600"/>
              </a:lnSpc>
            </a:pPr>
            <a:r>
              <a:rPr lang="en" sz="2400" b="false" i="false" u="none" strike="noStrike" spc="72">
                <a:solidFill>
                  <a:srgbClr val="272727"/>
                </a:solidFill>
                <a:latin typeface="Prompt-Regular"/>
              </a:rPr>
              <a:t>Tel.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21400" y="11480800"/>
            <a:ext cx="3771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56040"/>
              </a:lnSpc>
            </a:pPr>
            <a:r>
              <a:rPr lang="en" sz="2266" b="false" i="false" u="none" strike="noStrike" spc="68">
                <a:solidFill>
                  <a:srgbClr val="272727"/>
                </a:solidFill>
                <a:latin typeface="Pretendard Regular"/>
              </a:rPr>
              <a:t>010-2798-7128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58900" y="12280900"/>
            <a:ext cx="2794000" cy="431800"/>
          </a:xfrm>
          <a:prstGeom prst="rect">
            <a:avLst/>
          </a:prstGeom>
        </p:spPr>
        <p:txBody>
          <a:bodyPr anchor="ctr" rtlCol="false" lIns="0" tIns="30480" rIns="0" bIns="30480"/>
          <a:lstStyle/>
          <a:p>
            <a:pPr algn="l" lvl="0">
              <a:lnSpc>
                <a:spcPct val="99600"/>
              </a:lnSpc>
            </a:pPr>
            <a:r>
              <a:rPr lang="en" sz="2400" b="false" i="false" u="none" strike="noStrike" spc="72">
                <a:solidFill>
                  <a:srgbClr val="272727"/>
                </a:solidFill>
                <a:latin typeface="Prompt-Regular"/>
              </a:rPr>
              <a:t>E-Mail.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821400" y="10693400"/>
            <a:ext cx="3771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56040"/>
              </a:lnSpc>
            </a:pPr>
            <a:r>
              <a:rPr lang="en" sz="2266" b="false" i="false" u="none" strike="noStrike" spc="68">
                <a:solidFill>
                  <a:srgbClr val="272727"/>
                </a:solidFill>
                <a:latin typeface="Pretendard Regular"/>
              </a:rPr>
              <a:t>Choi Jin Su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